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4" r:id="rId6"/>
    <p:sldId id="263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nt Matter" id="{15202A74-163D-4B71-BBA8-E2FCD164262F}">
          <p14:sldIdLst>
            <p14:sldId id="257"/>
            <p14:sldId id="258"/>
            <p14:sldId id="259"/>
            <p14:sldId id="260"/>
            <p14:sldId id="264"/>
            <p14:sldId id="263"/>
            <p14:sldId id="262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0" autoAdjust="0"/>
    <p:restoredTop sz="92864" autoAdjust="0"/>
  </p:normalViewPr>
  <p:slideViewPr>
    <p:cSldViewPr snapToGrid="0">
      <p:cViewPr varScale="1">
        <p:scale>
          <a:sx n="169" d="100"/>
          <a:sy n="169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t>4/6/23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designed this template so that each member of the project team has a set of slides with its own theme. Members, here’s how you add a new slide to just your set: </a:t>
            </a:r>
          </a:p>
          <a:p>
            <a:br>
              <a:rPr lang="en-US" dirty="0"/>
            </a:br>
            <a:r>
              <a:rPr lang="en-US" dirty="0"/>
              <a:t>Mark where you want to add the slide: Select an existing one in the Thumbnails pane, click the New Slide button, then choose a layout. The new slide gets the same theme as the other slides in your set. </a:t>
            </a:r>
          </a:p>
          <a:p>
            <a:endParaRPr lang="en-US" dirty="0"/>
          </a:p>
          <a:p>
            <a:r>
              <a:rPr lang="en-US" dirty="0"/>
              <a:t>Careful! Don’t annoy your fellow presenters by accidentally changing their themes. That can happen if you choose a different theme from the Design tab, which changes all of the slides in the presentation to that look.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12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24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1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93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19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9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va.org/policy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va.org/policy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4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INCORPORATING STATES</a:t>
            </a:r>
            <a:br>
              <a:rPr lang="en-US" sz="4800" dirty="0"/>
            </a:br>
            <a:r>
              <a:rPr lang="en-US" sz="4800" dirty="0"/>
              <a:t>OR CHAPTERS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6072" y="5511713"/>
            <a:ext cx="8144134" cy="1117687"/>
          </a:xfrm>
        </p:spPr>
        <p:txBody>
          <a:bodyPr>
            <a:normAutofit/>
          </a:bodyPr>
          <a:lstStyle/>
          <a:p>
            <a:r>
              <a:rPr lang="en-US" dirty="0"/>
              <a:t>Presented by the AVVA</a:t>
            </a:r>
          </a:p>
          <a:p>
            <a:r>
              <a:rPr lang="en-US" dirty="0"/>
              <a:t>National Incorporation Committee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0029632-265A-C7BD-2402-19C02DFD0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376" y="3692976"/>
            <a:ext cx="28257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p:transition advTm="7573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147" y="3521203"/>
            <a:ext cx="4598142" cy="1080938"/>
          </a:xfrm>
        </p:spPr>
        <p:txBody>
          <a:bodyPr>
            <a:normAutofit/>
          </a:bodyPr>
          <a:lstStyle/>
          <a:p>
            <a:r>
              <a:rPr lang="en-US" sz="4000" dirty="0"/>
              <a:t>ANY QUESTIONS?</a:t>
            </a:r>
          </a:p>
        </p:txBody>
      </p:sp>
      <p:pic>
        <p:nvPicPr>
          <p:cNvPr id="9" name="Picture 8" descr="A cat wearing glasses&#10;&#10;Description automatically generated">
            <a:extLst>
              <a:ext uri="{FF2B5EF4-FFF2-40B4-BE49-F238E27FC236}">
                <a16:creationId xmlns:a16="http://schemas.microsoft.com/office/drawing/2014/main" id="{3144300D-E142-C8AD-7BD3-CF94208F4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61454" y="2530350"/>
            <a:ext cx="5506238" cy="414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9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387">
        <p:fade/>
      </p:transition>
    </mc:Choice>
    <mc:Fallback>
      <p:transition spd="med" advTm="7387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Incorporation Process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26354E-6407-A5F6-62C1-846806AA560C}"/>
              </a:ext>
            </a:extLst>
          </p:cNvPr>
          <p:cNvSpPr txBox="1"/>
          <p:nvPr/>
        </p:nvSpPr>
        <p:spPr>
          <a:xfrm>
            <a:off x="377983" y="2410009"/>
            <a:ext cx="11436033" cy="3970511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ppleSymbols" charset="0"/>
              <a:buNone/>
              <a:tabLst/>
              <a:defRPr/>
            </a:pPr>
            <a:endParaRPr lang="en-US" sz="20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ppleSymbols" charset="0"/>
              <a:buNone/>
              <a:tabLst/>
              <a:defRPr/>
            </a:pP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This presentation is intended to give you </a:t>
            </a:r>
            <a:r>
              <a:rPr lang="en-US" sz="2000" i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MOST</a:t>
            </a: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of the information you will need to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ppleSymbols" charset="0"/>
              <a:buNone/>
              <a:tabLst/>
              <a:defRPr/>
            </a:pP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incorporate your chapter or state.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ppleSymbols" charset="0"/>
              <a:buNone/>
              <a:tabLst/>
              <a:defRPr/>
            </a:pPr>
            <a:endParaRPr lang="en-US" sz="16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ppleSymbols" charset="0"/>
              <a:buNone/>
              <a:tabLst/>
              <a:defRPr/>
            </a:pP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Details are found in the Policy and Procedure Manual Section 2, which can be found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ppleSymbols" charset="0"/>
              <a:buNone/>
              <a:tabLst/>
              <a:defRPr/>
            </a:pP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on the AVVA website – </a:t>
            </a: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www.avva.org/policy.html</a:t>
            </a: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ppleSymbols" charset="0"/>
              <a:buNone/>
              <a:tabLst/>
              <a:defRPr/>
            </a:pPr>
            <a:endParaRPr lang="en-US" sz="16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ppleSymbols" charset="0"/>
              <a:buNone/>
              <a:tabLst/>
              <a:defRPr/>
            </a:pP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Currently the Incorporation Chair is Bobbie Morris:  bobby514@comcast.net </a:t>
            </a:r>
            <a:endParaRPr lang="en-US" sz="18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ppleSymbols" charset="0"/>
              <a:buNone/>
              <a:tabLst/>
              <a:defRPr/>
            </a:pPr>
            <a:endParaRPr lang="en-US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3942">
        <p:fade/>
      </p:transition>
    </mc:Choice>
    <mc:Fallback>
      <p:transition spd="med" advTm="23942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78" y="816748"/>
            <a:ext cx="9613863" cy="1080937"/>
          </a:xfrm>
        </p:spPr>
        <p:txBody>
          <a:bodyPr/>
          <a:lstStyle/>
          <a:p>
            <a:r>
              <a:rPr lang="en-US" dirty="0"/>
              <a:t>WHY SHOULD YOU INCORPORATE?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D99AE3-B32A-0F2B-1D4C-234588B07263}"/>
              </a:ext>
            </a:extLst>
          </p:cNvPr>
          <p:cNvSpPr txBox="1"/>
          <p:nvPr/>
        </p:nvSpPr>
        <p:spPr>
          <a:xfrm>
            <a:off x="225877" y="2029899"/>
            <a:ext cx="11571675" cy="4514336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2FEB1-8737-386D-776D-6988241A0028}"/>
              </a:ext>
            </a:extLst>
          </p:cNvPr>
          <p:cNvSpPr txBox="1">
            <a:spLocks/>
          </p:cNvSpPr>
          <p:nvPr/>
        </p:nvSpPr>
        <p:spPr>
          <a:xfrm>
            <a:off x="727395" y="1438972"/>
            <a:ext cx="7218410" cy="483962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bg1"/>
              </a:buClr>
              <a:buFont typeface="AppleSymbols" charset="0"/>
              <a:buChar char="☛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omic Sans MS" panose="030F0902030302020204" pitchFamily="66" charset="0"/>
                <a:ea typeface="Marker Felt Thin" charset="0"/>
                <a:cs typeface="Marker Felt Thin" charset="0"/>
              </a:rPr>
              <a:t> </a:t>
            </a:r>
            <a:r>
              <a:rPr lang="en-US" sz="2000" b="0" dirty="0">
                <a:solidFill>
                  <a:schemeClr val="bg1"/>
                </a:solidFill>
                <a:latin typeface="Comic Sans MS" panose="030F0902030302020204" pitchFamily="66" charset="0"/>
                <a:ea typeface="Marker Felt Thin" charset="0"/>
                <a:cs typeface="Marker Felt Thin" charset="0"/>
              </a:rPr>
              <a:t>Identify as an organization</a:t>
            </a:r>
          </a:p>
          <a:p>
            <a:pPr>
              <a:lnSpc>
                <a:spcPct val="150000"/>
              </a:lnSpc>
              <a:buClr>
                <a:schemeClr val="bg1"/>
              </a:buClr>
              <a:buFont typeface="AppleSymbols" charset="0"/>
              <a:buChar char="☛"/>
            </a:pPr>
            <a:r>
              <a:rPr lang="en-US" sz="2000" b="0" dirty="0">
                <a:solidFill>
                  <a:schemeClr val="bg1"/>
                </a:solidFill>
                <a:latin typeface="Comic Sans MS" panose="030F0902030302020204" pitchFamily="66" charset="0"/>
                <a:ea typeface="Marker Felt Thin" charset="0"/>
                <a:cs typeface="Marker Felt Thin" charset="0"/>
              </a:rPr>
              <a:t> Elect officers that will divide the work-load</a:t>
            </a:r>
          </a:p>
          <a:p>
            <a:pPr>
              <a:lnSpc>
                <a:spcPct val="150000"/>
              </a:lnSpc>
              <a:buClr>
                <a:schemeClr val="bg1"/>
              </a:buClr>
              <a:buFont typeface="AppleSymbols" charset="0"/>
              <a:buChar char="☛"/>
            </a:pPr>
            <a:r>
              <a:rPr lang="en-US" sz="2000" b="0" dirty="0">
                <a:solidFill>
                  <a:schemeClr val="bg1"/>
                </a:solidFill>
                <a:latin typeface="Comic Sans MS" panose="030F0902030302020204" pitchFamily="66" charset="0"/>
                <a:ea typeface="Marker Felt Thin" charset="0"/>
                <a:cs typeface="Marker Felt Thin" charset="0"/>
              </a:rPr>
              <a:t> Control and maintain your own funds</a:t>
            </a:r>
          </a:p>
          <a:p>
            <a:pPr>
              <a:lnSpc>
                <a:spcPct val="150000"/>
              </a:lnSpc>
              <a:buClr>
                <a:schemeClr val="bg1"/>
              </a:buClr>
              <a:buFont typeface="AppleSymbols" charset="0"/>
              <a:buChar char="☛"/>
            </a:pP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omic Sans MS" panose="030F0902030302020204" pitchFamily="66" charset="0"/>
                <a:ea typeface="Marker Felt Thin" charset="0"/>
                <a:cs typeface="Marker Felt Thin" charset="0"/>
              </a:rPr>
              <a:t> Be eligible to inherit assets from VVA!</a:t>
            </a:r>
          </a:p>
          <a:p>
            <a:pPr>
              <a:lnSpc>
                <a:spcPct val="150000"/>
              </a:lnSpc>
              <a:buClr>
                <a:schemeClr val="bg1"/>
              </a:buClr>
              <a:buFont typeface="AppleSymbols" charset="0"/>
              <a:buChar char="☛"/>
            </a:pPr>
            <a:r>
              <a:rPr lang="en-US" sz="2000" b="0" dirty="0">
                <a:solidFill>
                  <a:schemeClr val="bg1"/>
                </a:solidFill>
                <a:latin typeface="Comic Sans MS" panose="030F0902030302020204" pitchFamily="66" charset="0"/>
                <a:ea typeface="Marker Felt Thin" charset="0"/>
                <a:cs typeface="Marker Felt Thin" charset="0"/>
              </a:rPr>
              <a:t> Develop programs targeted at your membership</a:t>
            </a:r>
          </a:p>
          <a:p>
            <a:pPr>
              <a:lnSpc>
                <a:spcPct val="150000"/>
              </a:lnSpc>
              <a:buClr>
                <a:schemeClr val="bg1"/>
              </a:buClr>
              <a:buFont typeface="AppleSymbols" charset="0"/>
              <a:buChar char="☛"/>
            </a:pPr>
            <a:r>
              <a:rPr lang="en-US" sz="2000" b="0" dirty="0">
                <a:solidFill>
                  <a:schemeClr val="bg1"/>
                </a:solidFill>
                <a:latin typeface="Comic Sans MS" panose="030F0902030302020204" pitchFamily="66" charset="0"/>
                <a:ea typeface="Marker Felt Thin" charset="0"/>
                <a:cs typeface="Marker Felt Thin" charset="0"/>
              </a:rPr>
              <a:t> Control your events and activities</a:t>
            </a:r>
          </a:p>
          <a:p>
            <a:pPr>
              <a:lnSpc>
                <a:spcPct val="150000"/>
              </a:lnSpc>
              <a:buClr>
                <a:schemeClr val="bg1"/>
              </a:buClr>
              <a:buFont typeface="AppleSymbols" charset="0"/>
              <a:buChar char="☛"/>
            </a:pPr>
            <a:r>
              <a:rPr lang="en-US" sz="2000" b="0" dirty="0">
                <a:solidFill>
                  <a:schemeClr val="bg1"/>
                </a:solidFill>
                <a:latin typeface="Comic Sans MS" panose="030F0902030302020204" pitchFamily="66" charset="0"/>
                <a:ea typeface="Marker Felt Thin" charset="0"/>
                <a:cs typeface="Marker Felt Thin" charset="0"/>
              </a:rPr>
              <a:t>Continue to work beside VVA as long as you wish</a:t>
            </a:r>
            <a:r>
              <a:rPr lang="en-US" sz="2000" b="0" dirty="0">
                <a:solidFill>
                  <a:schemeClr val="bg1"/>
                </a:solidFill>
                <a:latin typeface="Marker Felt Thin" charset="0"/>
                <a:ea typeface="Marker Felt Thin" charset="0"/>
                <a:cs typeface="Marker Felt Thin" charset="0"/>
              </a:rPr>
              <a:t>!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89A53CA1-BA75-EE09-45C9-D5F284940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1253" y="2750367"/>
            <a:ext cx="35814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2237">
        <p:fade/>
      </p:transition>
    </mc:Choice>
    <mc:Fallback>
      <p:transition spd="med" advTm="22237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25" y="716652"/>
            <a:ext cx="9613861" cy="1080938"/>
          </a:xfrm>
        </p:spPr>
        <p:txBody>
          <a:bodyPr/>
          <a:lstStyle/>
          <a:p>
            <a:r>
              <a:rPr lang="en-US" dirty="0"/>
              <a:t>WHAT IS OUR FIRST STEP?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FF0D8-17FC-CF76-B249-4663F3376DD2}"/>
              </a:ext>
            </a:extLst>
          </p:cNvPr>
          <p:cNvSpPr txBox="1"/>
          <p:nvPr/>
        </p:nvSpPr>
        <p:spPr>
          <a:xfrm>
            <a:off x="356779" y="2146010"/>
            <a:ext cx="11478442" cy="4473276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Chapters will need at least 10 active members.</a:t>
            </a:r>
          </a:p>
          <a:p>
            <a:pPr lvl="1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This means members who regularly come to meetings and participate in activities.</a:t>
            </a: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States will need a minimum of 50 members to begin.</a:t>
            </a:r>
          </a:p>
          <a:p>
            <a:pPr lvl="1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States with 100 or less members must have at least 51% (or a majority) of all members sign the petition.</a:t>
            </a:r>
          </a:p>
          <a:p>
            <a:pPr lvl="1">
              <a:lnSpc>
                <a:spcPct val="150000"/>
              </a:lnSpc>
              <a:buFont typeface="Wingdings" charset="2"/>
              <a:buChar char="§"/>
            </a:pP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States with 101 or more members must have at least 50 signers to the petitions.</a:t>
            </a:r>
          </a:p>
          <a:p>
            <a:pPr>
              <a:lnSpc>
                <a:spcPct val="150000"/>
              </a:lnSpc>
              <a:buFont typeface="Wingdings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If the above criteria exist, you may contact the National Incorporation Committee chair to request instructions for beginning the incorporation process.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                               (See P&amp;P Section 2) </a:t>
            </a:r>
            <a:r>
              <a:rPr lang="en-US" sz="2000" dirty="0" err="1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avva.org</a:t>
            </a: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/</a:t>
            </a:r>
            <a:r>
              <a:rPr lang="en-US" sz="2000" dirty="0" err="1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policy.html</a:t>
            </a:r>
            <a:endParaRPr lang="en-US" sz="20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4937">
        <p:fade/>
      </p:transition>
    </mc:Choice>
    <mc:Fallback>
      <p:transition spd="med" advTm="34937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D734E-2BC3-10FD-EFFF-E9A50FA13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137" y="2236985"/>
            <a:ext cx="11529725" cy="4414828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The incorporation chair will respond to you with instructions regarding the downloading and submission of the Petition Packet.</a:t>
            </a:r>
          </a:p>
          <a:p>
            <a:endParaRPr lang="en-US" sz="16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All persons signing the petition MUST be at least 18 years old, and currently a regular member of AVVA in good standing.  (In Chapters, up to 2 may be Dual Members)</a:t>
            </a:r>
          </a:p>
          <a:p>
            <a:endParaRPr lang="en-US" sz="16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Follow the instructions in the Petition Packet carefully.</a:t>
            </a:r>
          </a:p>
          <a:p>
            <a:endParaRPr lang="en-US" sz="16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Completed petitions are returned to the national incorporation chair for verification.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Chapters are given 60 days and States are given 3 months, from the date of the first signature, to return the petition to the incorporation chair.</a:t>
            </a:r>
          </a:p>
        </p:txBody>
      </p:sp>
    </p:spTree>
    <p:extLst>
      <p:ext uri="{BB962C8B-B14F-4D97-AF65-F5344CB8AC3E}">
        <p14:creationId xmlns:p14="http://schemas.microsoft.com/office/powerpoint/2010/main" val="215745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3505">
        <p:fade/>
      </p:transition>
    </mc:Choice>
    <mc:Fallback>
      <p:transition spd="med" advTm="33505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THAT YOUR PETITION IS SENT IN: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B6EA03-A2BC-3DEA-7B66-776AE0F33A37}"/>
              </a:ext>
            </a:extLst>
          </p:cNvPr>
          <p:cNvSpPr txBox="1"/>
          <p:nvPr/>
        </p:nvSpPr>
        <p:spPr>
          <a:xfrm>
            <a:off x="403615" y="2417417"/>
            <a:ext cx="11499770" cy="387798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106000"/>
              <a:buFont typeface="Wingdings" charset="2"/>
              <a:buChar char="ü"/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buClr>
                <a:schemeClr val="tx1"/>
              </a:buClr>
              <a:buSzPct val="106000"/>
              <a:buFont typeface="Wingdings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There will be steps taken by the incorporation and membership chairs to verify and approve all signatures on your petitions. These steps appear in the policy &amp; procedure manual, section 2.</a:t>
            </a:r>
          </a:p>
          <a:p>
            <a:pPr>
              <a:buClr>
                <a:schemeClr val="tx1"/>
              </a:buClr>
              <a:buSzPct val="106000"/>
            </a:pPr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buClr>
                <a:schemeClr val="tx1"/>
              </a:buClr>
              <a:buSzPct val="106000"/>
              <a:buFont typeface="Wingdings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Once these steps are completed, the incorporation chair will respond to you with the approval to move forward with the next steps in the process. You will be sent a link to download the “Start-up Kit”, your bylaws templates, and instructions. </a:t>
            </a:r>
          </a:p>
          <a:p>
            <a:pPr>
              <a:buClr>
                <a:schemeClr val="tx1"/>
              </a:buClr>
              <a:buSzPct val="106000"/>
              <a:buFont typeface="Wingdings" charset="2"/>
              <a:buChar char="ü"/>
            </a:pPr>
            <a:endParaRPr lang="en-US" dirty="0">
              <a:solidFill>
                <a:schemeClr val="bg2">
                  <a:lumMod val="75000"/>
                </a:schemeClr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buClr>
                <a:schemeClr val="tx1"/>
              </a:buClr>
              <a:buSzPct val="106000"/>
            </a:pPr>
            <a:endParaRPr lang="en-US" dirty="0">
              <a:solidFill>
                <a:schemeClr val="bg2">
                  <a:lumMod val="75000"/>
                </a:schemeClr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2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9121">
        <p:fade/>
      </p:transition>
    </mc:Choice>
    <mc:Fallback>
      <p:transition spd="med" advTm="29121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START-UP 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6115E-0CBA-C575-2C56-80D9A249D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28" y="2145910"/>
            <a:ext cx="11730823" cy="4492395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marL="0" indent="0">
              <a:buClr>
                <a:schemeClr val="tx1"/>
              </a:buClr>
              <a:buSzPct val="106000"/>
              <a:buNone/>
            </a:pPr>
            <a:endParaRPr lang="en-US" sz="24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Clr>
                <a:schemeClr val="tx1"/>
              </a:buClr>
              <a:buSzPct val="106000"/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The start-up kit contains your incorporation documents, and instructions.</a:t>
            </a:r>
            <a:endParaRPr lang="en-US" sz="10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buClr>
                <a:schemeClr val="tx1"/>
              </a:buClr>
              <a:buSzPct val="106000"/>
              <a:buFont typeface="Wingdings" pitchFamily="2" charset="2"/>
              <a:buChar char="ü"/>
            </a:pPr>
            <a:endParaRPr lang="en-US" sz="10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SzPct val="106000"/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Follow all instructions to complete the documents.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SzPct val="106000"/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PLEASE use the Check-off List that is included in your packet.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(Include this with the documents that you mail back to the Incorporation chair.)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SzPct val="106000"/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Hold elections for interim officers.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SzPct val="106000"/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Complete and approve your bylaws using the template provided.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SzPct val="106000"/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charset="0"/>
                <a:ea typeface="Comic Sans MS" charset="0"/>
                <a:cs typeface="Comic Sans MS" charset="0"/>
              </a:rPr>
              <a:t>Complete the process with your state’s Secretary of State Division.</a:t>
            </a:r>
          </a:p>
          <a:p>
            <a:pPr lvl="1">
              <a:buClr>
                <a:schemeClr val="tx1"/>
              </a:buClr>
              <a:buSzPct val="106000"/>
              <a:buFont typeface="Wingdings" pitchFamily="2" charset="2"/>
              <a:buChar char="ü"/>
            </a:pPr>
            <a:endParaRPr lang="en-US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Comic Sans MS" charset="0"/>
              <a:ea typeface="Comic Sans MS" charset="0"/>
              <a:cs typeface="Comic Sans MS" charset="0"/>
            </a:endParaRPr>
          </a:p>
          <a:p>
            <a:pPr marL="1371600" lvl="3" indent="0">
              <a:buClr>
                <a:schemeClr val="tx1"/>
              </a:buClr>
              <a:buSzPct val="106000"/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            Details can be found in your packet instructions</a:t>
            </a:r>
          </a:p>
          <a:p>
            <a:pPr marL="1371600" lvl="3" indent="0">
              <a:buClr>
                <a:schemeClr val="tx1"/>
              </a:buClr>
              <a:buSzPct val="106000"/>
              <a:buNone/>
            </a:pPr>
            <a:endParaRPr lang="en-US" sz="2000" b="1" dirty="0">
              <a:solidFill>
                <a:schemeClr val="accent3">
                  <a:lumMod val="75000"/>
                </a:schemeClr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1371600" lvl="3" indent="0">
              <a:buClr>
                <a:schemeClr val="tx1"/>
              </a:buClr>
              <a:buSzPct val="106000"/>
              <a:buNone/>
            </a:pPr>
            <a:endParaRPr lang="en-US" sz="2000" b="1" dirty="0">
              <a:solidFill>
                <a:schemeClr val="accent3">
                  <a:lumMod val="75000"/>
                </a:schemeClr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buClr>
                <a:schemeClr val="tx1"/>
              </a:buClr>
              <a:buSzPct val="106000"/>
              <a:buFont typeface="Wingdings" charset="2"/>
              <a:buChar char="ü"/>
            </a:pPr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1"/>
              </a:buClr>
              <a:buSzPct val="106000"/>
              <a:buFont typeface="Wingdings" charset="2"/>
              <a:buChar char="ü"/>
            </a:pPr>
            <a:endParaRPr lang="en-US" sz="10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18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8073">
        <p:fade/>
      </p:transition>
    </mc:Choice>
    <mc:Fallback>
      <p:transition spd="med" advTm="28073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NOW?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D3A2AE-DE69-23EE-FB93-0BEF8F0523F9}"/>
              </a:ext>
            </a:extLst>
          </p:cNvPr>
          <p:cNvSpPr txBox="1">
            <a:spLocks/>
          </p:cNvSpPr>
          <p:nvPr/>
        </p:nvSpPr>
        <p:spPr>
          <a:xfrm>
            <a:off x="340921" y="2182685"/>
            <a:ext cx="11510158" cy="4360619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10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You are almost done!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28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	At this point, there are some steps that must be taken by the Incorporation Committee, the national regional director, and the national president.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28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	Basically, you now just await your charter presentation, and you are an official incorporated entity of Associates of Vietnam Veterans of America!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28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9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1004">
        <p:fade/>
      </p:transition>
    </mc:Choice>
    <mc:Fallback>
      <p:transition spd="med" advTm="21004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MOST IMPORTANTLY: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0C8BF06-CA39-4DC5-43ED-1601798FC78E}"/>
              </a:ext>
            </a:extLst>
          </p:cNvPr>
          <p:cNvSpPr txBox="1">
            <a:spLocks/>
          </p:cNvSpPr>
          <p:nvPr/>
        </p:nvSpPr>
        <p:spPr>
          <a:xfrm>
            <a:off x="356050" y="2182685"/>
            <a:ext cx="11493050" cy="445562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1100" dirty="0">
              <a:solidFill>
                <a:schemeClr val="accent4">
                  <a:lumMod val="75000"/>
                </a:schemeClr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Now that you understand the basics: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dirty="0">
                <a:latin typeface="Comic Sans MS" charset="0"/>
                <a:ea typeface="Comic Sans MS" charset="0"/>
                <a:cs typeface="Comic Sans MS" charset="0"/>
              </a:rPr>
              <a:t>	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It is imperative that you go to the policy manual and read the appropriate sub-sections pertaining to you. (Either state or chapter</a:t>
            </a:r>
            <a:r>
              <a:rPr lang="en-US" sz="2800" dirty="0">
                <a:solidFill>
                  <a:schemeClr val="bg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). </a:t>
            </a: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www.avva.org/policy.html</a:t>
            </a:r>
            <a:r>
              <a:rPr lang="en-US" sz="2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Section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28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	All the details you need are there!  And if you need help, the national incorporation chair is here for you, for anything you need.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Contact Bobbie Morris</a:t>
            </a:r>
            <a:r>
              <a:rPr lang="en-US" dirty="0">
                <a:solidFill>
                  <a:schemeClr val="bg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: 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bobby514@comcast.net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7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1670">
        <p:fade/>
      </p:transition>
    </mc:Choice>
    <mc:Fallback>
      <p:transition spd="med" advTm="31670">
        <p:fade/>
      </p:transition>
    </mc:Fallback>
  </mc:AlternateContent>
</p:sld>
</file>

<file path=ppt/theme/theme1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819</Words>
  <Application>Microsoft Macintosh PowerPoint</Application>
  <PresentationFormat>Widescreen</PresentationFormat>
  <Paragraphs>87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AppleSymbols</vt:lpstr>
      <vt:lpstr>Arial</vt:lpstr>
      <vt:lpstr>Calibri</vt:lpstr>
      <vt:lpstr>Comic Sans MS</vt:lpstr>
      <vt:lpstr>Marker Felt Thin</vt:lpstr>
      <vt:lpstr>Trebuchet MS</vt:lpstr>
      <vt:lpstr>Wingdings</vt:lpstr>
      <vt:lpstr>1_Berlin</vt:lpstr>
      <vt:lpstr>INCORPORATING STATES OR CHAPTERS</vt:lpstr>
      <vt:lpstr>The Incorporation Process</vt:lpstr>
      <vt:lpstr>WHY SHOULD YOU INCORPORATE?</vt:lpstr>
      <vt:lpstr>WHAT IS OUR FIRST STEP?</vt:lpstr>
      <vt:lpstr>AND THEN:</vt:lpstr>
      <vt:lpstr>NOW THAT YOUR PETITION IS SENT IN:</vt:lpstr>
      <vt:lpstr>THE START-UP KIT</vt:lpstr>
      <vt:lpstr>WHAT NOW?</vt:lpstr>
      <vt:lpstr>AND MOST IMPORTANTLY: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/>
  <cp:lastModifiedBy>Joanna Henshaw</cp:lastModifiedBy>
  <cp:revision>18</cp:revision>
  <dcterms:created xsi:type="dcterms:W3CDTF">2014-04-17T23:07:25Z</dcterms:created>
  <dcterms:modified xsi:type="dcterms:W3CDTF">2023-04-06T17:41:51Z</dcterms:modified>
</cp:coreProperties>
</file>